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0" r:id="rId3"/>
    <p:sldId id="272" r:id="rId4"/>
    <p:sldId id="261" r:id="rId5"/>
    <p:sldId id="262" r:id="rId6"/>
    <p:sldId id="263" r:id="rId7"/>
    <p:sldId id="265" r:id="rId8"/>
    <p:sldId id="273" r:id="rId9"/>
    <p:sldId id="266" r:id="rId10"/>
    <p:sldId id="268" r:id="rId11"/>
    <p:sldId id="269" r:id="rId12"/>
    <p:sldId id="271" r:id="rId13"/>
    <p:sldId id="270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митрий Стрыгин" userId="c20af0dc399b460a" providerId="LiveId" clId="{D62DC7E9-B0E6-4C36-8B6B-FAC2B8D64BD2}"/>
    <pc:docChg chg="modSld">
      <pc:chgData name="Дмитрий Стрыгин" userId="c20af0dc399b460a" providerId="LiveId" clId="{D62DC7E9-B0E6-4C36-8B6B-FAC2B8D64BD2}" dt="2022-05-27T05:27:11.808" v="15" actId="20577"/>
      <pc:docMkLst>
        <pc:docMk/>
      </pc:docMkLst>
      <pc:sldChg chg="modSp mod">
        <pc:chgData name="Дмитрий Стрыгин" userId="c20af0dc399b460a" providerId="LiveId" clId="{D62DC7E9-B0E6-4C36-8B6B-FAC2B8D64BD2}" dt="2022-05-27T05:27:11.808" v="15" actId="20577"/>
        <pc:sldMkLst>
          <pc:docMk/>
          <pc:sldMk cId="2225248334" sldId="273"/>
        </pc:sldMkLst>
        <pc:spChg chg="mod">
          <ac:chgData name="Дмитрий Стрыгин" userId="c20af0dc399b460a" providerId="LiveId" clId="{D62DC7E9-B0E6-4C36-8B6B-FAC2B8D64BD2}" dt="2022-05-27T05:27:11.808" v="15" actId="20577"/>
          <ac:spMkLst>
            <pc:docMk/>
            <pc:sldMk cId="2225248334" sldId="273"/>
            <ac:spMk id="7" creationId="{EDCD981D-0C2E-19CA-9CBA-61713C0FA64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033CB3-7F95-41E1-81BF-E8064342392D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C10190-6A87-4EFF-B67B-FD2B4955DE6B}" type="datetime1">
              <a:rPr lang="ru-RU" noProof="0" smtClean="0"/>
              <a:t>27.05.2022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604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83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313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316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2925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336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240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69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35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11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63D273F9-4EFF-4F0B-9DF4-01F988EA6D1E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12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89B750-52B5-4380-A24A-7530EE5DCF6F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ADF49962-1D0D-4F31-AB9F-D72B431EE16F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3FD9A-4A31-4F86-93A4-8837C3CDE1A3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5389B495-48D3-4554-8EC7-73D4659C5407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AA998-4B36-404A-8DEA-DA5BB2816D86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3059E1-7810-4134-BA30-CD168ACA1ED0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DD942-3932-490C-965E-CE019573200E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23EE73-29DE-4D32-853F-71E261A37FAC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rtl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Объект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3AA2DE-E044-4C5E-88E8-826FD672C224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89F6FF-325E-4839-A110-B16E8C0199BE}" type="datetime1">
              <a:rPr lang="ru-RU" smtClean="0"/>
              <a:t>27.05.2022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 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</a:t>
            </a:r>
          </a:p>
          <a:p>
            <a:pPr lvl="6" rtl="0"/>
            <a:r>
              <a:rPr lang="ru-RU" dirty="0"/>
              <a:t>Седьмой</a:t>
            </a:r>
          </a:p>
          <a:p>
            <a:pPr lvl="7" rtl="0"/>
            <a:r>
              <a:rPr lang="ru-RU" dirty="0"/>
              <a:t>Восьмой</a:t>
            </a:r>
          </a:p>
          <a:p>
            <a:pPr lvl="8" rtl="0"/>
            <a:r>
              <a:rPr lang="ru-RU" dirty="0"/>
              <a:t>Девятый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38ABFFF7-E2BC-4B90-8333-1B79B63513B3}" type="datetime1">
              <a:rPr lang="ru-RU" smtClean="0"/>
              <a:pPr/>
              <a:t>27.05.2022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4000" dirty="0"/>
              <a:t>Защита отчета по практическому заданию «Анализ производственно-хозяйственной деятельности АО НПО </a:t>
            </a:r>
            <a:r>
              <a:rPr lang="ru-RU" sz="4000" dirty="0" err="1"/>
              <a:t>Энергомаш</a:t>
            </a:r>
            <a:r>
              <a:rPr lang="ru-RU" sz="4000" dirty="0"/>
              <a:t> имени Глушко»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подготовили</a:t>
            </a:r>
            <a:r>
              <a:rPr lang="en-US" dirty="0"/>
              <a:t>: </a:t>
            </a:r>
            <a:r>
              <a:rPr lang="ru-RU" dirty="0"/>
              <a:t>Садаков А.А.				группа</a:t>
            </a:r>
            <a:r>
              <a:rPr lang="en-US" dirty="0"/>
              <a:t>: </a:t>
            </a:r>
            <a:r>
              <a:rPr lang="ru-RU" dirty="0"/>
              <a:t>306</a:t>
            </a:r>
          </a:p>
          <a:p>
            <a:pPr rtl="0"/>
            <a:r>
              <a:rPr lang="ru-RU" dirty="0"/>
              <a:t>		Стрыгин Д.Д.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ru-RU" dirty="0"/>
              <a:t>Факторы среды НПО «</a:t>
            </a:r>
            <a:r>
              <a:rPr lang="ru-RU" dirty="0" err="1"/>
              <a:t>Энергомаш</a:t>
            </a:r>
            <a:r>
              <a:rPr lang="ru-RU" dirty="0"/>
              <a:t>»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4CD1FD67-C59F-A547-EBD5-90E23BB66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275637"/>
              </p:ext>
            </p:extLst>
          </p:nvPr>
        </p:nvGraphicFramePr>
        <p:xfrm>
          <a:off x="143123" y="2305192"/>
          <a:ext cx="6790414" cy="422282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95207">
                  <a:extLst>
                    <a:ext uri="{9D8B030D-6E8A-4147-A177-3AD203B41FA5}">
                      <a16:colId xmlns:a16="http://schemas.microsoft.com/office/drawing/2014/main" val="336292019"/>
                    </a:ext>
                  </a:extLst>
                </a:gridCol>
                <a:gridCol w="3395207">
                  <a:extLst>
                    <a:ext uri="{9D8B030D-6E8A-4147-A177-3AD203B41FA5}">
                      <a16:colId xmlns:a16="http://schemas.microsoft.com/office/drawing/2014/main" val="756468531"/>
                    </a:ext>
                  </a:extLst>
                </a:gridCol>
              </a:tblGrid>
              <a:tr h="503055">
                <a:tc>
                  <a:txBody>
                    <a:bodyPr/>
                    <a:lstStyle/>
                    <a:p>
                      <a:pPr algn="l"/>
                      <a:r>
                        <a:rPr lang="ru-RU" sz="2000" b="1" dirty="0"/>
                        <a:t>Внешние факторы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/>
                        <a:t>Внутренние факторы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481402"/>
                  </a:ext>
                </a:extLst>
              </a:tr>
              <a:tr h="1008094"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Государственное финансирование</a:t>
                      </a:r>
                      <a:br>
                        <a:rPr lang="ru-RU" sz="2000" dirty="0"/>
                      </a:b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Организационная структура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475654"/>
                  </a:ext>
                </a:extLst>
              </a:tr>
              <a:tr h="503055"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Спрос на продукцию 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Финансовая политика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83272"/>
                  </a:ext>
                </a:extLst>
              </a:tr>
              <a:tr h="702611"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Поставщики ресурсов</a:t>
                      </a:r>
                      <a:br>
                        <a:rPr lang="ru-RU" sz="2000" dirty="0"/>
                      </a:b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Технологии и инновации в производственном процессе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34856"/>
                  </a:ext>
                </a:extLst>
              </a:tr>
              <a:tr h="497920"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Конкуренция</a:t>
                      </a:r>
                      <a:endParaRPr lang="ru-RU" sz="2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Кадровая политика</a:t>
                      </a:r>
                      <a:endParaRPr lang="ru-RU" sz="2000" dirty="0"/>
                    </a:p>
                    <a:p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263377"/>
                  </a:ext>
                </a:extLst>
              </a:tr>
              <a:tr h="1008094"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Государственное регулирование</a:t>
                      </a:r>
                      <a:br>
                        <a:rPr lang="ru-RU" sz="2000" dirty="0"/>
                      </a:br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деятельности</a:t>
                      </a:r>
                      <a:endParaRPr lang="ru-RU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38770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E009788-EB3E-FB1C-BEC2-8D0D52B1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499" y="1945987"/>
            <a:ext cx="3579744" cy="238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6C928D-6A61-2E2A-5F52-1D9AD0536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708" y="4450013"/>
            <a:ext cx="3285326" cy="223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en-US" dirty="0"/>
              <a:t>SWOT </a:t>
            </a:r>
            <a:r>
              <a:rPr lang="ru-RU" dirty="0"/>
              <a:t>– таблица деятельности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101F209D-66A2-342F-5251-80C042393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29909"/>
              </p:ext>
            </p:extLst>
          </p:nvPr>
        </p:nvGraphicFramePr>
        <p:xfrm>
          <a:off x="0" y="1828456"/>
          <a:ext cx="12192000" cy="50295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4398885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378320913"/>
                    </a:ext>
                  </a:extLst>
                </a:gridCol>
              </a:tblGrid>
              <a:tr h="359253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Сильные стороны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Слабые стороны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04816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Поддержка правительства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Зависимость от экспорта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939722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Высокая квалификация персонала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Издержки при производстве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390715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Высокое качество товара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Недостаток в инвестициях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14538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Опыт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Недостаточный контроль исполнения приказов и распоряжений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05197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Активная научно-исследовательская деятельность</a:t>
                      </a:r>
                      <a:endParaRPr lang="ru-RU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Низкий уровень использования производственных мощностей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981545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Мотивация персонала</a:t>
                      </a:r>
                      <a:endParaRPr lang="ru-RU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560312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Возможности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Угрозы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243884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Совершенствование технологий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Отставание в инновациях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975321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Увеличение инвестирования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Экономические санкции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21184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Уход конкурента с рынка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Высокая активность конкурентов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078372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Увеличение спроса на продукцию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Спад спроса на продукцию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70762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Совершенствование менеджмента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Ужесточение требований поставщиков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17599"/>
                  </a:ext>
                </a:extLst>
              </a:tr>
              <a:tr h="359253"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Кооперация с зарубежными компаниями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Ухудшение полит. обстановки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267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CC55E-450A-9BD2-2BA1-F2C20CCF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Организационная структура управления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4824C3-6E38-8ACC-C60C-BAEBBA0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94" y="1953016"/>
            <a:ext cx="7727350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1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7B4F8F-93F6-C620-6AFD-BAB271A1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56CF28-6CF0-D7FA-207A-D17E795B3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067339"/>
            <a:ext cx="9616974" cy="4790660"/>
          </a:xfrm>
        </p:spPr>
        <p:txBody>
          <a:bodyPr>
            <a:normAutofit fontScale="47500" lnSpcReduction="20000"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3800" dirty="0">
                <a:effectLst/>
                <a:latin typeface="+mj-lt"/>
              </a:rPr>
              <a:t>Организация имеет в целом положительную динамику роста прибыли, несмотря на препятствующие факторы, что означает дальновидную политику и</a:t>
            </a:r>
            <a:r>
              <a:rPr lang="ru-RU" sz="3800" dirty="0">
                <a:latin typeface="+mj-lt"/>
              </a:rPr>
              <a:t> </a:t>
            </a:r>
            <a:r>
              <a:rPr lang="ru-RU" sz="3800" dirty="0">
                <a:effectLst/>
                <a:latin typeface="+mj-lt"/>
              </a:rPr>
              <a:t>перспективы в будущем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3800" dirty="0">
                <a:effectLst/>
                <a:latin typeface="+mj-lt"/>
              </a:rPr>
              <a:t>Является устоявшимся поставщиком РД на рынки (с 1929), именитой компанией, а также занимает хорошую позицию в рейтинге</a:t>
            </a:r>
            <a:br>
              <a:rPr lang="ru-RU" sz="3800" dirty="0">
                <a:effectLst/>
                <a:latin typeface="+mj-lt"/>
              </a:rPr>
            </a:br>
            <a:endParaRPr lang="ru-RU" sz="3800" dirty="0">
              <a:effectLst/>
              <a:latin typeface="+mj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3800" dirty="0">
                <a:effectLst/>
                <a:latin typeface="+mj-lt"/>
              </a:rPr>
              <a:t>Ведёт активную кадровую политику, привлекая как молодых специалистов</a:t>
            </a:r>
            <a:br>
              <a:rPr lang="ru-RU" sz="3800" dirty="0">
                <a:effectLst/>
                <a:latin typeface="+mj-lt"/>
              </a:rPr>
            </a:br>
            <a:r>
              <a:rPr lang="ru-RU" sz="3800" dirty="0">
                <a:effectLst/>
                <a:latin typeface="+mj-lt"/>
              </a:rPr>
              <a:t>(целевым обучением), так и квалифицированных кадров</a:t>
            </a:r>
            <a:br>
              <a:rPr lang="ru-RU" sz="3800" dirty="0">
                <a:effectLst/>
                <a:latin typeface="+mj-lt"/>
              </a:rPr>
            </a:br>
            <a:endParaRPr lang="ru-RU" sz="3800" dirty="0">
              <a:effectLst/>
              <a:latin typeface="+mj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3800" dirty="0">
                <a:effectLst/>
                <a:latin typeface="+mj-lt"/>
              </a:rPr>
              <a:t>Имеет государственную поддержку, а также доверие кредиторов</a:t>
            </a:r>
            <a:br>
              <a:rPr lang="ru-RU" sz="3800" dirty="0">
                <a:effectLst/>
                <a:latin typeface="+mj-lt"/>
              </a:rPr>
            </a:br>
            <a:endParaRPr lang="ru-RU" sz="3800" dirty="0">
              <a:effectLst/>
              <a:latin typeface="+mj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3800" dirty="0">
                <a:effectLst/>
                <a:latin typeface="+mj-lt"/>
              </a:rPr>
              <a:t>Активно ищет новые возможности реализации выпускаемой продукции, и</a:t>
            </a:r>
            <a:r>
              <a:rPr lang="ru-RU" sz="3800" dirty="0">
                <a:latin typeface="+mj-lt"/>
              </a:rPr>
              <a:t> </a:t>
            </a:r>
            <a:r>
              <a:rPr lang="ru-RU" sz="3800" dirty="0">
                <a:effectLst/>
                <a:latin typeface="+mj-lt"/>
              </a:rPr>
              <a:t>имеет амбициозные планы</a:t>
            </a:r>
            <a:br>
              <a:rPr lang="ru-RU" sz="3800" dirty="0">
                <a:effectLst/>
                <a:latin typeface="+mj-lt"/>
              </a:rPr>
            </a:br>
            <a:endParaRPr lang="ru-RU" sz="3800" dirty="0">
              <a:effectLst/>
              <a:latin typeface="+mj-lt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ru-RU" sz="3800" dirty="0">
                <a:effectLst/>
                <a:latin typeface="+mj-lt"/>
              </a:rPr>
              <a:t>Хорошо структурирована в управлении, и способна критически оценивать как свои возможности, так и ситуации на рынках сбыта</a:t>
            </a:r>
          </a:p>
          <a:p>
            <a:br>
              <a:rPr lang="ru-RU" b="0" i="0" dirty="0">
                <a:solidFill>
                  <a:srgbClr val="5D6879"/>
                </a:solidFill>
                <a:effectLst/>
                <a:latin typeface="Lato" panose="020B060402020202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347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3600" dirty="0"/>
              <a:t>Общие сведения об организации</a:t>
            </a:r>
          </a:p>
        </p:txBody>
      </p:sp>
      <p:sp>
        <p:nvSpPr>
          <p:cNvPr id="14" name="Объект 2"/>
          <p:cNvSpPr>
            <a:spLocks noGrp="1"/>
          </p:cNvSpPr>
          <p:nvPr>
            <p:ph idx="1"/>
          </p:nvPr>
        </p:nvSpPr>
        <p:spPr>
          <a:xfrm>
            <a:off x="0" y="1984015"/>
            <a:ext cx="5844209" cy="398621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ru-RU" sz="2000" dirty="0"/>
              <a:t>АО «НПО </a:t>
            </a:r>
            <a:r>
              <a:rPr lang="ru-RU" sz="2000" dirty="0" err="1"/>
              <a:t>Энергомаш</a:t>
            </a:r>
            <a:r>
              <a:rPr lang="ru-RU" sz="2000" dirty="0"/>
              <a:t> имени академика В. П. Глушко» — головное предприятие интегрированной структуры, объединившей ведущие российские предприятия ракетного двигателестроения (ИСРД). НПО </a:t>
            </a:r>
            <a:r>
              <a:rPr lang="ru-RU" sz="2000" dirty="0" err="1"/>
              <a:t>Энергомаш</a:t>
            </a:r>
            <a:r>
              <a:rPr lang="ru-RU" sz="2000" dirty="0"/>
              <a:t> является разработчиком и производителем мощных жидкостных ракетных двигателей первой ступени для российских и зарубежных ракет-носителей космического назначения. Предприятие основано в 1929 году, расположено в городе Химки в Московской области.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731DF1-067D-EB50-AFFE-E3436BC8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10" y="2091269"/>
            <a:ext cx="5658970" cy="377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4B4A4-8443-8A5E-7B6B-5FD202D4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Структура организации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3464447-4858-EFA6-7B77-F316C000B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2" y="2168696"/>
            <a:ext cx="9327688" cy="3871295"/>
          </a:xfrm>
        </p:spPr>
      </p:pic>
    </p:spTree>
    <p:extLst>
      <p:ext uri="{BB962C8B-B14F-4D97-AF65-F5344CB8AC3E}">
        <p14:creationId xmlns:p14="http://schemas.microsoft.com/office/powerpoint/2010/main" val="8338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ru-RU" dirty="0"/>
              <a:t>Основные этапы исторического развития НПО «</a:t>
            </a:r>
            <a:r>
              <a:rPr lang="ru-RU" dirty="0" err="1"/>
              <a:t>Энергомаш</a:t>
            </a:r>
            <a:r>
              <a:rPr lang="ru-RU" dirty="0"/>
              <a:t>»</a:t>
            </a: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D8D27617-F6F6-2D70-1838-76B0AAEFAB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520834"/>
              </p:ext>
            </p:extLst>
          </p:nvPr>
        </p:nvGraphicFramePr>
        <p:xfrm>
          <a:off x="0" y="1824069"/>
          <a:ext cx="12191999" cy="502995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8950">
                  <a:extLst>
                    <a:ext uri="{9D8B030D-6E8A-4147-A177-3AD203B41FA5}">
                      <a16:colId xmlns:a16="http://schemas.microsoft.com/office/drawing/2014/main" val="4204257681"/>
                    </a:ext>
                  </a:extLst>
                </a:gridCol>
                <a:gridCol w="1913706">
                  <a:extLst>
                    <a:ext uri="{9D8B030D-6E8A-4147-A177-3AD203B41FA5}">
                      <a16:colId xmlns:a16="http://schemas.microsoft.com/office/drawing/2014/main" val="21227448"/>
                    </a:ext>
                  </a:extLst>
                </a:gridCol>
                <a:gridCol w="3103501">
                  <a:extLst>
                    <a:ext uri="{9D8B030D-6E8A-4147-A177-3AD203B41FA5}">
                      <a16:colId xmlns:a16="http://schemas.microsoft.com/office/drawing/2014/main" val="2202862352"/>
                    </a:ext>
                  </a:extLst>
                </a:gridCol>
                <a:gridCol w="6665842">
                  <a:extLst>
                    <a:ext uri="{9D8B030D-6E8A-4147-A177-3AD203B41FA5}">
                      <a16:colId xmlns:a16="http://schemas.microsoft.com/office/drawing/2014/main" val="2880219078"/>
                    </a:ext>
                  </a:extLst>
                </a:gridCol>
              </a:tblGrid>
              <a:tr h="402296">
                <a:tc>
                  <a:txBody>
                    <a:bodyPr/>
                    <a:lstStyle/>
                    <a:p>
                      <a:r>
                        <a:rPr lang="ru-RU" sz="1600" dirty="0"/>
                        <a:t>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Этап развития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Наименование организации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Основные задачи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94241"/>
                  </a:ext>
                </a:extLst>
              </a:tr>
              <a:tr h="556592">
                <a:tc>
                  <a:txBody>
                    <a:bodyPr/>
                    <a:lstStyle/>
                    <a:p>
                      <a:r>
                        <a:rPr lang="ru-RU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1929-1939 гг.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ОКБ-СД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Организация группы под руководством В.П. Глушко по разработке электрических и жидкостных ракетных двигателей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017170"/>
                  </a:ext>
                </a:extLst>
              </a:tr>
              <a:tr h="557917">
                <a:tc>
                  <a:txBody>
                    <a:bodyPr/>
                    <a:lstStyle/>
                    <a:p>
                      <a:r>
                        <a:rPr lang="ru-RU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1939-1940 гг.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ОКБ-СД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Работа в группе 4-го спецотдела НКВД при Тушинском авиамоторостроительном заводе №82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85715"/>
                  </a:ext>
                </a:extLst>
              </a:tr>
              <a:tr h="360459">
                <a:tc>
                  <a:txBody>
                    <a:bodyPr/>
                    <a:lstStyle/>
                    <a:p>
                      <a:r>
                        <a:rPr lang="ru-RU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1940-1946 гг.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ОКБ-456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Работа в ОКБ 4-го Спецотдела НКВД при Казанском заводе №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262313"/>
                  </a:ext>
                </a:extLst>
              </a:tr>
              <a:tr h="413468">
                <a:tc>
                  <a:txBody>
                    <a:bodyPr/>
                    <a:lstStyle/>
                    <a:p>
                      <a:r>
                        <a:rPr lang="ru-RU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1946-1957 гг.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НПО «</a:t>
                      </a:r>
                      <a:r>
                        <a:rPr lang="ru-RU" sz="1600" dirty="0" err="1"/>
                        <a:t>Энергомаш</a:t>
                      </a:r>
                      <a:r>
                        <a:rPr lang="ru-RU" sz="16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Организация ОКБ-456 по разработке мощных ЖРД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07642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r>
                        <a:rPr lang="ru-RU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1957-1961 гг.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НПО «</a:t>
                      </a:r>
                      <a:r>
                        <a:rPr lang="ru-RU" sz="1600" dirty="0" err="1"/>
                        <a:t>Энергомаш</a:t>
                      </a:r>
                      <a:r>
                        <a:rPr lang="ru-RU" sz="16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Запуск первого искусственного спутника Земли Спутник-1 с двигателями РД-107 и РД-108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08457"/>
                  </a:ext>
                </a:extLst>
              </a:tr>
              <a:tr h="580445">
                <a:tc>
                  <a:txBody>
                    <a:bodyPr/>
                    <a:lstStyle/>
                    <a:p>
                      <a:r>
                        <a:rPr lang="ru-RU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1961-1965 гг.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НПО «</a:t>
                      </a:r>
                      <a:r>
                        <a:rPr lang="ru-RU" sz="1600" dirty="0" err="1"/>
                        <a:t>Энергомаш</a:t>
                      </a:r>
                      <a:r>
                        <a:rPr lang="ru-RU" sz="16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Разработка двигателя РД-253 и пуск ракеты-носителя «Протон» с этими двигателями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07186"/>
                  </a:ext>
                </a:extLst>
              </a:tr>
              <a:tr h="424448">
                <a:tc>
                  <a:txBody>
                    <a:bodyPr/>
                    <a:lstStyle/>
                    <a:p>
                      <a:r>
                        <a:rPr lang="ru-RU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1965-1972 гг.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НПО «</a:t>
                      </a:r>
                      <a:r>
                        <a:rPr lang="ru-RU" sz="1600" dirty="0" err="1"/>
                        <a:t>Энергомаш</a:t>
                      </a:r>
                      <a:r>
                        <a:rPr lang="ru-RU" sz="16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Организация и развитие работ по созданию новой техники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13642"/>
                  </a:ext>
                </a:extLst>
              </a:tr>
              <a:tr h="601270">
                <a:tc>
                  <a:txBody>
                    <a:bodyPr/>
                    <a:lstStyle/>
                    <a:p>
                      <a:r>
                        <a:rPr lang="ru-RU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1972-1980 гг.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НПО «</a:t>
                      </a:r>
                      <a:r>
                        <a:rPr lang="ru-RU" sz="1600" dirty="0" err="1"/>
                        <a:t>Энергомаш</a:t>
                      </a:r>
                      <a:r>
                        <a:rPr lang="ru-RU" sz="16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err="1"/>
                        <a:t>Произведство</a:t>
                      </a:r>
                      <a:r>
                        <a:rPr lang="ru-RU" sz="1600" dirty="0"/>
                        <a:t> и огневое испытание РД170 для советской сверхтяжелой </a:t>
                      </a:r>
                      <a:r>
                        <a:rPr lang="ru-RU" sz="1600" dirty="0" err="1"/>
                        <a:t>ракетыносителя</a:t>
                      </a:r>
                      <a:r>
                        <a:rPr lang="ru-RU" sz="1600" dirty="0"/>
                        <a:t> «Энергия»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152609"/>
                  </a:ext>
                </a:extLst>
              </a:tr>
              <a:tr h="492981">
                <a:tc>
                  <a:txBody>
                    <a:bodyPr/>
                    <a:lstStyle/>
                    <a:p>
                      <a:r>
                        <a:rPr lang="ru-RU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1980-1996 гг.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НПО «</a:t>
                      </a:r>
                      <a:r>
                        <a:rPr lang="ru-RU" sz="1600" dirty="0" err="1"/>
                        <a:t>Энергомаш</a:t>
                      </a:r>
                      <a:r>
                        <a:rPr lang="ru-RU" sz="1600" dirty="0"/>
                        <a:t>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Разработка двигателя РД-180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67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ru-RU" dirty="0"/>
              <a:t>ОСНОВНЫЕ ПОКАЗАТЕЛИ ФИНАНСОВО-ХОЗЯЙСТВЕННОЙ ДЕЯТЕЛЬНОСТИ ЗА 2015-2018Г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B267B3-9917-0518-B28E-0271B9A9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38" y="3110352"/>
            <a:ext cx="5769862" cy="288493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3E77EBB-74B5-1A7B-49FC-A8A970557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" y="3110948"/>
            <a:ext cx="5768671" cy="2884336"/>
          </a:xfrm>
          <a:prstGeom prst="rect">
            <a:avLst/>
          </a:prstGeom>
        </p:spPr>
      </p:pic>
      <p:sp>
        <p:nvSpPr>
          <p:cNvPr id="20" name="Объект 19">
            <a:extLst>
              <a:ext uri="{FF2B5EF4-FFF2-40B4-BE49-F238E27FC236}">
                <a16:creationId xmlns:a16="http://schemas.microsoft.com/office/drawing/2014/main" id="{133F0078-E0B5-E1FE-1B0A-CFC29BDEF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6929" y="2679590"/>
            <a:ext cx="4489704" cy="3986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Валовая прибыль</a:t>
            </a:r>
          </a:p>
        </p:txBody>
      </p:sp>
      <p:sp>
        <p:nvSpPr>
          <p:cNvPr id="22" name="Объект 21">
            <a:extLst>
              <a:ext uri="{FF2B5EF4-FFF2-40B4-BE49-F238E27FC236}">
                <a16:creationId xmlns:a16="http://schemas.microsoft.com/office/drawing/2014/main" id="{87010353-CCBD-BC90-1973-650E13773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1045" y="2679590"/>
            <a:ext cx="4493424" cy="604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Чистая прибыль</a:t>
            </a:r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64ADDFA7-4573-B047-F395-6E8F5119A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569" y="3994074"/>
            <a:ext cx="6034642" cy="3558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/>
              <a:t>Выручка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AB5E07D-E766-D0B4-69D6-6029B7280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53" y="1824825"/>
            <a:ext cx="4694320" cy="2347160"/>
          </a:xfrm>
          <a:prstGeom prst="rect">
            <a:avLst/>
          </a:prstGeom>
        </p:spPr>
      </p:pic>
      <p:pic>
        <p:nvPicPr>
          <p:cNvPr id="10" name="Объект 10">
            <a:extLst>
              <a:ext uri="{FF2B5EF4-FFF2-40B4-BE49-F238E27FC236}">
                <a16:creationId xmlns:a16="http://schemas.microsoft.com/office/drawing/2014/main" id="{D1B2CD0C-3DE7-6415-E1ED-9D2119AA8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47" y="1824825"/>
            <a:ext cx="4694320" cy="23471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166BD3-1763-A4D1-84D0-CAA2FA6C6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74" y="4446898"/>
            <a:ext cx="4822203" cy="2411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95432-D126-67F0-F603-F2CE2F6EA38B}"/>
              </a:ext>
            </a:extLst>
          </p:cNvPr>
          <p:cNvSpPr txBox="1"/>
          <p:nvPr/>
        </p:nvSpPr>
        <p:spPr>
          <a:xfrm>
            <a:off x="308746" y="1370578"/>
            <a:ext cx="411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Кредиторская задолженность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D8C4E-0254-8F04-DC65-D87C127ECD20}"/>
              </a:ext>
            </a:extLst>
          </p:cNvPr>
          <p:cNvSpPr txBox="1"/>
          <p:nvPr/>
        </p:nvSpPr>
        <p:spPr>
          <a:xfrm>
            <a:off x="7999013" y="1416082"/>
            <a:ext cx="411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Дебиторская задолженность</a:t>
            </a:r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ru-RU" dirty="0"/>
              <a:t>Основные цели НПО «</a:t>
            </a:r>
            <a:r>
              <a:rPr lang="ru-RU" dirty="0" err="1"/>
              <a:t>Энергомаш</a:t>
            </a:r>
            <a:r>
              <a:rPr lang="ru-RU" dirty="0"/>
              <a:t>»</a:t>
            </a:r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315FD2BA-6F7B-C95D-5567-86EA5BE5D51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2571021"/>
              </p:ext>
            </p:extLst>
          </p:nvPr>
        </p:nvGraphicFramePr>
        <p:xfrm>
          <a:off x="0" y="1828456"/>
          <a:ext cx="12192000" cy="50295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790450076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395689086"/>
                    </a:ext>
                  </a:extLst>
                </a:gridCol>
              </a:tblGrid>
              <a:tr h="418699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Долгосрочные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Краткосрочные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75407"/>
                  </a:ext>
                </a:extLst>
              </a:tr>
              <a:tr h="795673">
                <a:tc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 экономически рентабельной и конкурентоспособной отрасли, обеспечивающей реализацию перспективных программ и гарантированное присутствие России в космосе в качестве ведущего игрока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Развитие научного потенциала и модернизация производственных </a:t>
                      </a:r>
                      <a:r>
                        <a:rPr lang="ru-RU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мощ-ностей</a:t>
                      </a:r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должны обеспечить долю отечественной ракетно-космической техники на международном рынке до 15-18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59084"/>
                  </a:ext>
                </a:extLst>
              </a:tr>
              <a:tr h="754660">
                <a:tc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Оптимизация организационной структуры ракетно-космической отрасли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Разработка и производство систем и комплексов нового поколения, обеспечивающих по своим техническим параметрам реализацию перспективных программ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452776"/>
                  </a:ext>
                </a:extLst>
              </a:tr>
              <a:tr h="1194878">
                <a:tc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Глобальная модернизация наземной инфраструктуры, включающая окончательный ввод в эксплуатацию космодрома «Восточный» в Приморье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Окончательное формирование и развитие спутниковой группировки системы глобальной навигации ГЛОНАСС. Программа предусматривает поддержку устойчивой и надежной работы системы, а также поэтапную замену действующих спутников аппаратами нового поколения со сроком активного действия свыше 10 лет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096069"/>
                  </a:ext>
                </a:extLst>
              </a:tr>
              <a:tr h="754660">
                <a:tc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Рост производства коммерческих космических аппаратов нового поколения, про-движение на мировой рынок уникальных технологий и технических компонентов ракетостроения</a:t>
                      </a:r>
                      <a:endParaRPr lang="ru-RU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Обеспечение гарантированного присутствия России на мировом космическом рынке посредством следующих действий: сохранение лидирующих позиций на рынке ком-</a:t>
                      </a:r>
                      <a:r>
                        <a:rPr lang="ru-RU" sz="14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мерческих</a:t>
                      </a:r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услуг, обеспечивающих до 30% запусков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030520"/>
                  </a:ext>
                </a:extLst>
              </a:tr>
              <a:tr h="754660">
                <a:tc>
                  <a:txBody>
                    <a:bodyPr/>
                    <a:lstStyle/>
                    <a:p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Освоение производства высокотехнологичного оборудования для систем наземной</a:t>
                      </a:r>
                      <a:br>
                        <a:rPr lang="ru-RU" sz="1400" dirty="0"/>
                      </a:br>
                      <a:r>
                        <a:rPr lang="ru-RU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спутниковой связи и навигации</a:t>
                      </a:r>
                      <a:endParaRPr lang="ru-RU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38814"/>
                  </a:ext>
                </a:extLst>
              </a:tr>
              <a:tr h="356314">
                <a:tc>
                  <a:txBody>
                    <a:bodyPr/>
                    <a:lstStyle/>
                    <a:p>
                      <a:r>
                        <a:rPr lang="ru-RU" sz="1400" dirty="0"/>
                        <a:t>Модернизация российского сегмента МКС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308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3DE04-E250-22E3-A326-FEE96D0A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задачи НРО «</a:t>
            </a:r>
            <a:r>
              <a:rPr lang="ru-RU" dirty="0" err="1"/>
              <a:t>Энергомаш</a:t>
            </a:r>
            <a:r>
              <a:rPr lang="ru-RU" dirty="0"/>
              <a:t>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E60EEE-A8EF-4078-4290-27DD77545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491" y="2425141"/>
            <a:ext cx="4489704" cy="343376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1.Маркетинг</a:t>
            </a:r>
          </a:p>
          <a:p>
            <a:pPr lvl="1"/>
            <a:r>
              <a:rPr lang="ru-RU" dirty="0"/>
              <a:t>сохранение лидирующих позиций на Российском рынке</a:t>
            </a:r>
          </a:p>
          <a:p>
            <a:pPr lvl="1"/>
            <a:r>
              <a:rPr lang="ru-RU" b="0" i="0" dirty="0">
                <a:effectLst/>
                <a:latin typeface="Arial" panose="020B0604020202020204" pitchFamily="34" charset="0"/>
              </a:rPr>
              <a:t>укрепление позиций на международном рынке</a:t>
            </a:r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C40849-56A9-A4F5-182B-20D0AC2BF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6491" y="4181775"/>
            <a:ext cx="5412454" cy="343376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2.</a:t>
            </a:r>
            <a:r>
              <a:rPr lang="ru-RU" b="0" i="0" dirty="0">
                <a:effectLst/>
              </a:rPr>
              <a:t>Источники и условия получения ресурсов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D981D-0C2E-19CA-9CBA-61713C0FA64F}"/>
              </a:ext>
            </a:extLst>
          </p:cNvPr>
          <p:cNvSpPr txBox="1"/>
          <p:nvPr/>
        </p:nvSpPr>
        <p:spPr>
          <a:xfrm>
            <a:off x="246491" y="4699210"/>
            <a:ext cx="48052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3.У</a:t>
            </a:r>
            <a:r>
              <a:rPr lang="ru-RU" sz="2200" b="0" i="0" dirty="0">
                <a:effectLst/>
              </a:rPr>
              <a:t>словия производства и сбыта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+mj-lt"/>
              </a:rPr>
              <a:t>повышение производительности, увеличение объёмов производства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b="0" i="0" dirty="0">
                <a:effectLst/>
                <a:latin typeface="+mj-lt"/>
              </a:rPr>
              <a:t>создание инновационных авиа- и ракетных двигателей</a:t>
            </a:r>
          </a:p>
          <a:p>
            <a:endParaRPr lang="ru-RU" sz="22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A60A544-00DF-8020-2C34-859EF78F1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2110038"/>
            <a:ext cx="5621572" cy="37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2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ru-RU" dirty="0"/>
              <a:t>Структура продуктового портфеля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4D5784ED-98E1-2A4C-5F5F-233C05D41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688635"/>
              </p:ext>
            </p:extLst>
          </p:nvPr>
        </p:nvGraphicFramePr>
        <p:xfrm>
          <a:off x="1" y="1828457"/>
          <a:ext cx="8666922" cy="50496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57130">
                  <a:extLst>
                    <a:ext uri="{9D8B030D-6E8A-4147-A177-3AD203B41FA5}">
                      <a16:colId xmlns:a16="http://schemas.microsoft.com/office/drawing/2014/main" val="4074495375"/>
                    </a:ext>
                  </a:extLst>
                </a:gridCol>
                <a:gridCol w="6909792">
                  <a:extLst>
                    <a:ext uri="{9D8B030D-6E8A-4147-A177-3AD203B41FA5}">
                      <a16:colId xmlns:a16="http://schemas.microsoft.com/office/drawing/2014/main" val="1845236431"/>
                    </a:ext>
                  </a:extLst>
                </a:gridCol>
              </a:tblGrid>
              <a:tr h="690523">
                <a:tc>
                  <a:txBody>
                    <a:bodyPr/>
                    <a:lstStyle/>
                    <a:p>
                      <a:r>
                        <a:rPr lang="ru-RU" sz="2000" dirty="0"/>
                        <a:t>Вид продукции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82933"/>
                  </a:ext>
                </a:extLst>
              </a:tr>
              <a:tr h="594465">
                <a:tc>
                  <a:txBody>
                    <a:bodyPr/>
                    <a:lstStyle/>
                    <a:p>
                      <a:r>
                        <a:rPr lang="ru-RU" dirty="0"/>
                        <a:t>РД-107, РД-108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двигатели первых двух ступеней ракет семейства Р7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55510"/>
                  </a:ext>
                </a:extLst>
              </a:tr>
              <a:tr h="519013">
                <a:tc>
                  <a:txBody>
                    <a:bodyPr/>
                    <a:lstStyle/>
                    <a:p>
                      <a:r>
                        <a:rPr lang="ru-RU" dirty="0"/>
                        <a:t>РД-120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двигатель второй ступени РН «Зенит»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220701"/>
                  </a:ext>
                </a:extLst>
              </a:tr>
              <a:tr h="630477">
                <a:tc>
                  <a:txBody>
                    <a:bodyPr/>
                    <a:lstStyle/>
                    <a:p>
                      <a:r>
                        <a:rPr lang="ru-RU" dirty="0"/>
                        <a:t>РД-170, РД-171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двигатели первой ступени РН «Энергия» и «Зенит» (самые мощные в мире ЖРД на 2017 год)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771922"/>
                  </a:ext>
                </a:extLst>
              </a:tr>
              <a:tr h="519013">
                <a:tc>
                  <a:txBody>
                    <a:bodyPr/>
                    <a:lstStyle/>
                    <a:p>
                      <a:r>
                        <a:rPr lang="ru-RU" dirty="0"/>
                        <a:t>РД-180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двигатели первой ступени РН «Атлас-5» и «Русь-М»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4754"/>
                  </a:ext>
                </a:extLst>
              </a:tr>
              <a:tr h="519013">
                <a:tc>
                  <a:txBody>
                    <a:bodyPr/>
                    <a:lstStyle/>
                    <a:p>
                      <a:r>
                        <a:rPr lang="ru-RU" dirty="0"/>
                        <a:t>РД-191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двигатели первой ступени РН семейства «Ангара»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340338"/>
                  </a:ext>
                </a:extLst>
              </a:tr>
              <a:tr h="519013">
                <a:tc>
                  <a:txBody>
                    <a:bodyPr/>
                    <a:lstStyle/>
                    <a:p>
                      <a:r>
                        <a:rPr lang="ru-RU" dirty="0"/>
                        <a:t>РД-253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двигатели первой ступени РН «Протон»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42625"/>
                  </a:ext>
                </a:extLst>
              </a:tr>
              <a:tr h="519013">
                <a:tc>
                  <a:txBody>
                    <a:bodyPr/>
                    <a:lstStyle/>
                    <a:p>
                      <a:r>
                        <a:rPr lang="ru-RU" dirty="0"/>
                        <a:t>РД-264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двигатель межконтинентальной баллистической ракеты Р-36М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845689"/>
                  </a:ext>
                </a:extLst>
              </a:tr>
              <a:tr h="519013">
                <a:tc>
                  <a:txBody>
                    <a:bodyPr/>
                    <a:lstStyle/>
                    <a:p>
                      <a:r>
                        <a:rPr lang="ru-RU" dirty="0"/>
                        <a:t>РД-270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двигатель лунной ракеты «УР-700»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76751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831D0A-9B8A-3F36-48C0-8BA9EDDA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996" y="1896406"/>
            <a:ext cx="3329393" cy="2222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676CD-5229-4F6E-0CEE-845BD1E6C89A}"/>
              </a:ext>
            </a:extLst>
          </p:cNvPr>
          <p:cNvSpPr txBox="1"/>
          <p:nvPr/>
        </p:nvSpPr>
        <p:spPr>
          <a:xfrm>
            <a:off x="9974405" y="1493099"/>
            <a:ext cx="12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РД-180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703366-E043-110C-96BD-2C568145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850" y="4499632"/>
            <a:ext cx="1580505" cy="236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6C71C-4076-D4F0-7114-9E7F35B4084C}"/>
              </a:ext>
            </a:extLst>
          </p:cNvPr>
          <p:cNvSpPr txBox="1"/>
          <p:nvPr/>
        </p:nvSpPr>
        <p:spPr>
          <a:xfrm>
            <a:off x="9878591" y="4130300"/>
            <a:ext cx="129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РД-253</a:t>
            </a:r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Школьные предметы 16: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19_TF03462902_TF03462902.potx" id="{BAC63EC1-72D2-48C1-B41B-534A4895C3B1}" vid="{6FF2C71A-6631-4AB1-81A9-F18F0A42702E}"/>
    </a:ext>
  </a:extLst>
</a:theme>
</file>

<file path=ppt/theme/theme2.xml><?xml version="1.0" encoding="utf-8"?>
<a:theme xmlns:a="http://schemas.openxmlformats.org/drawingml/2006/main" name="Тема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учебных предметов с рисунками на школьной доске (широкоэкранный формат)</Template>
  <TotalTime>145</TotalTime>
  <Words>838</Words>
  <Application>Microsoft Office PowerPoint</Application>
  <PresentationFormat>Широкоэкранный</PresentationFormat>
  <Paragraphs>153</Paragraphs>
  <Slides>13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Lato</vt:lpstr>
      <vt:lpstr>Wingdings</vt:lpstr>
      <vt:lpstr>Школьные предметы 16:9</vt:lpstr>
      <vt:lpstr>Защита отчета по практическому заданию «Анализ производственно-хозяйственной деятельности АО НПО Энергомаш имени Глушко»</vt:lpstr>
      <vt:lpstr>Общие сведения об организации</vt:lpstr>
      <vt:lpstr>Структура организации</vt:lpstr>
      <vt:lpstr>Основные этапы исторического развития НПО «Энергомаш»</vt:lpstr>
      <vt:lpstr>ОСНОВНЫЕ ПОКАЗАТЕЛИ ФИНАНСОВО-ХОЗЯЙСТВЕННОЙ ДЕЯТЕЛЬНОСТИ ЗА 2015-2018Г</vt:lpstr>
      <vt:lpstr>Презентация PowerPoint</vt:lpstr>
      <vt:lpstr>Основные цели НПО «Энергомаш»</vt:lpstr>
      <vt:lpstr>Основные задачи НРО «Энергомаш»</vt:lpstr>
      <vt:lpstr>Структура продуктового портфеля</vt:lpstr>
      <vt:lpstr>Факторы среды НПО «Энергомаш»</vt:lpstr>
      <vt:lpstr>SWOT – таблица деятельности</vt:lpstr>
      <vt:lpstr>Организационная структура управления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отчета по практическому заданию «Анализ производственно-хозяйственной деятельности АО НПО Энергомаш имени Глушко»</dc:title>
  <dc:creator>Дмитрий Стрыгин</dc:creator>
  <cp:lastModifiedBy>Дмитрий Стрыгин</cp:lastModifiedBy>
  <cp:revision>1</cp:revision>
  <dcterms:created xsi:type="dcterms:W3CDTF">2022-05-26T18:57:53Z</dcterms:created>
  <dcterms:modified xsi:type="dcterms:W3CDTF">2022-05-27T05:27:19Z</dcterms:modified>
</cp:coreProperties>
</file>